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77" r:id="rId9"/>
    <p:sldId id="260" r:id="rId10"/>
    <p:sldId id="28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9" r:id="rId28"/>
    <p:sldId id="280" r:id="rId29"/>
    <p:sldId id="278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89120-2538-4A75-990E-AC85513AE6F7}" v="7" dt="2020-09-29T10:55:01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8" d="100"/>
          <a:sy n="78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GJulio\Desktop\Articulos,%20presentaciones%20y%20publicaciones\Densidad%20201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Julio\Desktop\TELETRABAJO\Estudio%20Kerly\Graficos%20Estudi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GJulio\Desktop\TELETRABAJO\Estudio%20Kerly\Graficos%20Estudi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GJulio\Desktop\TELETRABAJO\Estudio%20Kerly\Graficos%20Estud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Empresas!$A$24</c:f>
              <c:strCache>
                <c:ptCount val="1"/>
                <c:pt idx="0">
                  <c:v>Cádiz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Empresas!$B$23:$F$23</c:f>
              <c:strCache>
                <c:ptCount val="5"/>
                <c:pt idx="0">
                  <c:v>Total empresas x 100 hab</c:v>
                </c:pt>
                <c:pt idx="1">
                  <c:v>Menos 5 empleados x 100 hab</c:v>
                </c:pt>
                <c:pt idx="2">
                  <c:v>De 6 a 49 empleados x 1000 hab</c:v>
                </c:pt>
                <c:pt idx="3">
                  <c:v>De 50 a 99 empleados x 10.000 hab</c:v>
                </c:pt>
                <c:pt idx="4">
                  <c:v>Más de 100 empleados x 10.000 hab</c:v>
                </c:pt>
              </c:strCache>
            </c:strRef>
          </c:cat>
          <c:val>
            <c:numRef>
              <c:f>Empresas!$B$24:$F$24</c:f>
              <c:numCache>
                <c:formatCode>#,##0.00</c:formatCode>
                <c:ptCount val="5"/>
                <c:pt idx="0">
                  <c:v>4.9821191705875476</c:v>
                </c:pt>
                <c:pt idx="1">
                  <c:v>4.5662034181211304</c:v>
                </c:pt>
                <c:pt idx="2">
                  <c:v>3.8930617543774768</c:v>
                </c:pt>
                <c:pt idx="3">
                  <c:v>1.532066556196604</c:v>
                </c:pt>
                <c:pt idx="4">
                  <c:v>1.128891146671182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7E-45AA-8A97-A467090C0256}"/>
            </c:ext>
          </c:extLst>
        </c:ser>
        <c:ser>
          <c:idx val="1"/>
          <c:order val="1"/>
          <c:tx>
            <c:strRef>
              <c:f>Empresas!$A$25</c:f>
              <c:strCache>
                <c:ptCount val="1"/>
                <c:pt idx="0">
                  <c:v>Andalucía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Empresas!$B$23:$F$23</c:f>
              <c:strCache>
                <c:ptCount val="5"/>
                <c:pt idx="0">
                  <c:v>Total empresas x 100 hab</c:v>
                </c:pt>
                <c:pt idx="1">
                  <c:v>Menos 5 empleados x 100 hab</c:v>
                </c:pt>
                <c:pt idx="2">
                  <c:v>De 6 a 49 empleados x 1000 hab</c:v>
                </c:pt>
                <c:pt idx="3">
                  <c:v>De 50 a 99 empleados x 10.000 hab</c:v>
                </c:pt>
                <c:pt idx="4">
                  <c:v>Más de 100 empleados x 10.000 hab</c:v>
                </c:pt>
              </c:strCache>
            </c:strRef>
          </c:cat>
          <c:val>
            <c:numRef>
              <c:f>Empresas!$B$25:$F$25</c:f>
              <c:numCache>
                <c:formatCode>#,##0.00</c:formatCode>
                <c:ptCount val="5"/>
                <c:pt idx="0">
                  <c:v>6.1625530053813504</c:v>
                </c:pt>
                <c:pt idx="1">
                  <c:v>5.6807744965677207</c:v>
                </c:pt>
                <c:pt idx="2">
                  <c:v>4.4843028009659784</c:v>
                </c:pt>
                <c:pt idx="3">
                  <c:v>1.793388351176102</c:v>
                </c:pt>
                <c:pt idx="4">
                  <c:v>1.5414345205271061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7E-45AA-8A97-A467090C0256}"/>
            </c:ext>
          </c:extLst>
        </c:ser>
        <c:ser>
          <c:idx val="2"/>
          <c:order val="2"/>
          <c:tx>
            <c:strRef>
              <c:f>Empresas!$A$26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Empresas!$B$23:$F$23</c:f>
              <c:strCache>
                <c:ptCount val="5"/>
                <c:pt idx="0">
                  <c:v>Total empresas x 100 hab</c:v>
                </c:pt>
                <c:pt idx="1">
                  <c:v>Menos 5 empleados x 100 hab</c:v>
                </c:pt>
                <c:pt idx="2">
                  <c:v>De 6 a 49 empleados x 1000 hab</c:v>
                </c:pt>
                <c:pt idx="3">
                  <c:v>De 50 a 99 empleados x 10.000 hab</c:v>
                </c:pt>
                <c:pt idx="4">
                  <c:v>Más de 100 empleados x 10.000 hab</c:v>
                </c:pt>
              </c:strCache>
            </c:strRef>
          </c:cat>
          <c:val>
            <c:numRef>
              <c:f>Empresas!$B$26:$F$26</c:f>
              <c:numCache>
                <c:formatCode>#,##0.00</c:formatCode>
                <c:ptCount val="5"/>
                <c:pt idx="0">
                  <c:v>7.151750360139606</c:v>
                </c:pt>
                <c:pt idx="1">
                  <c:v>6.5710869139182986</c:v>
                </c:pt>
                <c:pt idx="2">
                  <c:v>5.2715073262977086</c:v>
                </c:pt>
                <c:pt idx="3">
                  <c:v>2.6846731932968102</c:v>
                </c:pt>
                <c:pt idx="4">
                  <c:v>2.6665981658567919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7E-45AA-8A97-A467090C0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276992"/>
        <c:axId val="136291072"/>
      </c:barChart>
      <c:catAx>
        <c:axId val="13627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291072"/>
        <c:crosses val="autoZero"/>
        <c:auto val="1"/>
        <c:lblAlgn val="ctr"/>
        <c:lblOffset val="100"/>
        <c:noMultiLvlLbl val="0"/>
      </c:catAx>
      <c:valAx>
        <c:axId val="13629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27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3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30</c:v>
                </c:pt>
                <c:pt idx="6">
                  <c:v>18</c:v>
                </c:pt>
                <c:pt idx="7">
                  <c:v>17</c:v>
                </c:pt>
                <c:pt idx="8">
                  <c:v>16</c:v>
                </c:pt>
                <c:pt idx="9">
                  <c:v>8</c:v>
                </c:pt>
                <c:pt idx="1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38-4421-8E47-72A7592142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181975680"/>
        <c:axId val="181995008"/>
      </c:barChart>
      <c:catAx>
        <c:axId val="1819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1995008"/>
        <c:crosses val="autoZero"/>
        <c:auto val="1"/>
        <c:lblAlgn val="ctr"/>
        <c:lblOffset val="100"/>
        <c:noMultiLvlLbl val="1"/>
      </c:catAx>
      <c:valAx>
        <c:axId val="181995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197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E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97-4F8F-85B6-39889F7971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97-4F8F-85B6-39889F7971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Resultados!$A$2:$A$3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Resultados!$B$2:$B$3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97-4F8F-85B6-39889F797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294521199334737"/>
          <c:y val="0.38822943105135954"/>
          <c:w val="0.24108853152807694"/>
          <c:h val="7.8895550540968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ctr"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BA-48CF-9EF7-2B32AA6B75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BA-48CF-9EF7-2B32AA6B75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BA-48CF-9EF7-2B32AA6B75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Resultados!$A$20:$A$22</c:f>
              <c:strCache>
                <c:ptCount val="3"/>
                <c:pt idx="0">
                  <c:v>Ha cesado su actividad</c:v>
                </c:pt>
                <c:pt idx="1">
                  <c:v>Está en proceso de crecimiento</c:v>
                </c:pt>
                <c:pt idx="2">
                  <c:v>Está consolidada (resultados y estables y la supervivencia no es el objetivo)</c:v>
                </c:pt>
              </c:strCache>
            </c:strRef>
          </c:cat>
          <c:val>
            <c:numRef>
              <c:f>Resultados!$C$20:$C$22</c:f>
              <c:numCache>
                <c:formatCode>0.0%</c:formatCode>
                <c:ptCount val="3"/>
                <c:pt idx="0">
                  <c:v>0.33734939759036098</c:v>
                </c:pt>
                <c:pt idx="1">
                  <c:v>0.373493975903614</c:v>
                </c:pt>
                <c:pt idx="2">
                  <c:v>0.28915662650602397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6BA-48CF-9EF7-2B32AA6B7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073984"/>
        <c:axId val="182088064"/>
      </c:barChart>
      <c:catAx>
        <c:axId val="1820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088064"/>
        <c:crosses val="autoZero"/>
        <c:auto val="1"/>
        <c:lblAlgn val="ctr"/>
        <c:lblOffset val="100"/>
        <c:noMultiLvlLbl val="0"/>
      </c:catAx>
      <c:valAx>
        <c:axId val="18208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0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81977252843401"/>
          <c:y val="3.2732575094779802E-2"/>
          <c:w val="0.55813823272091001"/>
          <c:h val="0.930230387868183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97-4C43-B421-DDA56A41D8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97-4C43-B421-DDA56A41D8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Resultados!$A$49:$A$50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Resultados!$B$49:$B$50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97-4C43-B421-DDA56A41D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23075240594899"/>
          <c:y val="0.40798556430446198"/>
          <c:w val="0.121760498687664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5C6B6-65CD-40B9-856D-AE548ADAB34C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F020695-24F0-45EC-AAB7-EA7506FDBDE3}">
      <dgm:prSet phldrT="[Texto]" custT="1"/>
      <dgm:spPr/>
      <dgm:t>
        <a:bodyPr/>
        <a:lstStyle/>
        <a:p>
          <a:r>
            <a:rPr lang="es-ES" sz="2000" dirty="0"/>
            <a:t>Año análisis</a:t>
          </a:r>
        </a:p>
      </dgm:t>
    </dgm:pt>
    <dgm:pt modelId="{5E8B701E-BF41-4AED-9415-192A80190E9E}" type="parTrans" cxnId="{BB352ABF-8390-423C-89E5-A964DB08FE65}">
      <dgm:prSet/>
      <dgm:spPr/>
      <dgm:t>
        <a:bodyPr/>
        <a:lstStyle/>
        <a:p>
          <a:endParaRPr lang="es-ES" sz="1600"/>
        </a:p>
      </dgm:t>
    </dgm:pt>
    <dgm:pt modelId="{2DE7242C-423B-4237-B9C6-28E2FB9A4E30}" type="sibTrans" cxnId="{BB352ABF-8390-423C-89E5-A964DB08FE65}">
      <dgm:prSet/>
      <dgm:spPr/>
      <dgm:t>
        <a:bodyPr/>
        <a:lstStyle/>
        <a:p>
          <a:endParaRPr lang="es-ES" sz="1600"/>
        </a:p>
      </dgm:t>
    </dgm:pt>
    <dgm:pt modelId="{4D64C921-5044-4D57-817E-25116B11ACAB}">
      <dgm:prSet phldrT="[Texto]" custT="1"/>
      <dgm:spPr/>
      <dgm:t>
        <a:bodyPr/>
        <a:lstStyle/>
        <a:p>
          <a:r>
            <a:rPr lang="es-ES" sz="1600"/>
            <a:t>Empresas creadas desde el noviembre 2007 hasta junio 2019.</a:t>
          </a:r>
        </a:p>
      </dgm:t>
    </dgm:pt>
    <dgm:pt modelId="{FEA64C90-17D3-41EA-B00B-045E536BCDE9}" type="parTrans" cxnId="{817F0639-17DE-48DF-BEEA-DE335E88CE4E}">
      <dgm:prSet/>
      <dgm:spPr/>
      <dgm:t>
        <a:bodyPr/>
        <a:lstStyle/>
        <a:p>
          <a:endParaRPr lang="es-ES" sz="1600"/>
        </a:p>
      </dgm:t>
    </dgm:pt>
    <dgm:pt modelId="{FD5587F4-A179-4643-9ED7-59A91C3D8BB9}" type="sibTrans" cxnId="{817F0639-17DE-48DF-BEEA-DE335E88CE4E}">
      <dgm:prSet/>
      <dgm:spPr/>
      <dgm:t>
        <a:bodyPr/>
        <a:lstStyle/>
        <a:p>
          <a:endParaRPr lang="es-ES" sz="1600"/>
        </a:p>
      </dgm:t>
    </dgm:pt>
    <dgm:pt modelId="{C4D5F1D7-F0A5-419F-938A-34174C341A87}">
      <dgm:prSet phldrT="[Texto]" custT="1"/>
      <dgm:spPr/>
      <dgm:t>
        <a:bodyPr/>
        <a:lstStyle/>
        <a:p>
          <a:r>
            <a:rPr lang="es-ES" sz="1800" dirty="0" err="1"/>
            <a:t>Nº</a:t>
          </a:r>
          <a:r>
            <a:rPr lang="es-ES" sz="1800" dirty="0"/>
            <a:t> de empresas encuestadas</a:t>
          </a:r>
        </a:p>
      </dgm:t>
    </dgm:pt>
    <dgm:pt modelId="{3FCFC523-561C-4B31-88AD-E85E4D268BB1}" type="parTrans" cxnId="{90B9C82A-97D2-4ED1-B444-98D0B5E617E4}">
      <dgm:prSet/>
      <dgm:spPr/>
      <dgm:t>
        <a:bodyPr/>
        <a:lstStyle/>
        <a:p>
          <a:endParaRPr lang="es-ES" sz="1600"/>
        </a:p>
      </dgm:t>
    </dgm:pt>
    <dgm:pt modelId="{EA9D4502-8ECF-47B9-AD82-F6B41BDF7DA4}" type="sibTrans" cxnId="{90B9C82A-97D2-4ED1-B444-98D0B5E617E4}">
      <dgm:prSet/>
      <dgm:spPr/>
      <dgm:t>
        <a:bodyPr/>
        <a:lstStyle/>
        <a:p>
          <a:endParaRPr lang="es-ES" sz="1600"/>
        </a:p>
      </dgm:t>
    </dgm:pt>
    <dgm:pt modelId="{7830A374-5E1D-4E50-AEDD-07B9172B28EF}">
      <dgm:prSet phldrT="[Texto]" custT="1"/>
      <dgm:spPr/>
      <dgm:t>
        <a:bodyPr/>
        <a:lstStyle/>
        <a:p>
          <a:r>
            <a:rPr lang="es-ES" sz="1600"/>
            <a:t>83  encuestas respondidas</a:t>
          </a:r>
        </a:p>
      </dgm:t>
    </dgm:pt>
    <dgm:pt modelId="{69E9CDF5-B0E0-4500-858D-03E6E4ACFEDC}" type="parTrans" cxnId="{19EC86FD-C539-4385-AA33-1877F6636D65}">
      <dgm:prSet/>
      <dgm:spPr/>
      <dgm:t>
        <a:bodyPr/>
        <a:lstStyle/>
        <a:p>
          <a:endParaRPr lang="es-ES" sz="1600"/>
        </a:p>
      </dgm:t>
    </dgm:pt>
    <dgm:pt modelId="{EACED4A9-209B-43E5-9D80-8868C42B91EB}" type="sibTrans" cxnId="{19EC86FD-C539-4385-AA33-1877F6636D65}">
      <dgm:prSet/>
      <dgm:spPr/>
      <dgm:t>
        <a:bodyPr/>
        <a:lstStyle/>
        <a:p>
          <a:endParaRPr lang="es-ES" sz="1600"/>
        </a:p>
      </dgm:t>
    </dgm:pt>
    <dgm:pt modelId="{AF3320D2-17C9-4AC2-99A4-478ACC20790C}" type="pres">
      <dgm:prSet presAssocID="{B225C6B6-65CD-40B9-856D-AE548ADAB3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FB5EC7-52B3-4691-908A-E1019A188D28}" type="pres">
      <dgm:prSet presAssocID="{CF020695-24F0-45EC-AAB7-EA7506FDBDE3}" presName="compNode" presStyleCnt="0"/>
      <dgm:spPr/>
    </dgm:pt>
    <dgm:pt modelId="{9D632263-5C4D-46D2-AD55-CB70ED20E975}" type="pres">
      <dgm:prSet presAssocID="{CF020695-24F0-45EC-AAB7-EA7506FDBDE3}" presName="aNode" presStyleLbl="bgShp" presStyleIdx="0" presStyleCnt="2" custLinFactNeighborX="-38" custLinFactNeighborY="25874"/>
      <dgm:spPr/>
      <dgm:t>
        <a:bodyPr/>
        <a:lstStyle/>
        <a:p>
          <a:endParaRPr lang="es-ES"/>
        </a:p>
      </dgm:t>
    </dgm:pt>
    <dgm:pt modelId="{8539C9AC-0411-4D9A-91E2-63E8CE250D1D}" type="pres">
      <dgm:prSet presAssocID="{CF020695-24F0-45EC-AAB7-EA7506FDBDE3}" presName="textNode" presStyleLbl="bgShp" presStyleIdx="0" presStyleCnt="2"/>
      <dgm:spPr/>
      <dgm:t>
        <a:bodyPr/>
        <a:lstStyle/>
        <a:p>
          <a:endParaRPr lang="es-ES"/>
        </a:p>
      </dgm:t>
    </dgm:pt>
    <dgm:pt modelId="{6066CFC0-9167-49A0-A6A6-2898586A74A4}" type="pres">
      <dgm:prSet presAssocID="{CF020695-24F0-45EC-AAB7-EA7506FDBDE3}" presName="compChildNode" presStyleCnt="0"/>
      <dgm:spPr/>
    </dgm:pt>
    <dgm:pt modelId="{803A6A3A-FF94-4AE9-A171-3ACD93B6D2E3}" type="pres">
      <dgm:prSet presAssocID="{CF020695-24F0-45EC-AAB7-EA7506FDBDE3}" presName="theInnerList" presStyleCnt="0"/>
      <dgm:spPr/>
    </dgm:pt>
    <dgm:pt modelId="{8E7E3AB6-ED52-4DA9-AFBA-F0812BA5E7BA}" type="pres">
      <dgm:prSet presAssocID="{4D64C921-5044-4D57-817E-25116B11ACA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91E70-6227-42D4-93D8-8FB281481BF6}" type="pres">
      <dgm:prSet presAssocID="{CF020695-24F0-45EC-AAB7-EA7506FDBDE3}" presName="aSpace" presStyleCnt="0"/>
      <dgm:spPr/>
    </dgm:pt>
    <dgm:pt modelId="{C1543323-25A5-469F-B2B1-8AFC1C7EA9BA}" type="pres">
      <dgm:prSet presAssocID="{C4D5F1D7-F0A5-419F-938A-34174C341A87}" presName="compNode" presStyleCnt="0"/>
      <dgm:spPr/>
    </dgm:pt>
    <dgm:pt modelId="{1D9B1234-9025-4D0A-B9CA-886DA9DF0709}" type="pres">
      <dgm:prSet presAssocID="{C4D5F1D7-F0A5-419F-938A-34174C341A87}" presName="aNode" presStyleLbl="bgShp" presStyleIdx="1" presStyleCnt="2"/>
      <dgm:spPr/>
      <dgm:t>
        <a:bodyPr/>
        <a:lstStyle/>
        <a:p>
          <a:endParaRPr lang="es-ES"/>
        </a:p>
      </dgm:t>
    </dgm:pt>
    <dgm:pt modelId="{3400187C-C00E-4D53-A75F-40E9B730EE00}" type="pres">
      <dgm:prSet presAssocID="{C4D5F1D7-F0A5-419F-938A-34174C341A87}" presName="textNode" presStyleLbl="bgShp" presStyleIdx="1" presStyleCnt="2"/>
      <dgm:spPr/>
      <dgm:t>
        <a:bodyPr/>
        <a:lstStyle/>
        <a:p>
          <a:endParaRPr lang="es-ES"/>
        </a:p>
      </dgm:t>
    </dgm:pt>
    <dgm:pt modelId="{9D6BA974-921D-42C2-88AF-FAC73E3F893C}" type="pres">
      <dgm:prSet presAssocID="{C4D5F1D7-F0A5-419F-938A-34174C341A87}" presName="compChildNode" presStyleCnt="0"/>
      <dgm:spPr/>
    </dgm:pt>
    <dgm:pt modelId="{9C3E7C12-9C52-466C-98E0-29A4F384C70C}" type="pres">
      <dgm:prSet presAssocID="{C4D5F1D7-F0A5-419F-938A-34174C341A87}" presName="theInnerList" presStyleCnt="0"/>
      <dgm:spPr/>
    </dgm:pt>
    <dgm:pt modelId="{B392475F-4D8F-4E32-9D40-0906A518121D}" type="pres">
      <dgm:prSet presAssocID="{7830A374-5E1D-4E50-AEDD-07B9172B28E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B9C82A-97D2-4ED1-B444-98D0B5E617E4}" srcId="{B225C6B6-65CD-40B9-856D-AE548ADAB34C}" destId="{C4D5F1D7-F0A5-419F-938A-34174C341A87}" srcOrd="1" destOrd="0" parTransId="{3FCFC523-561C-4B31-88AD-E85E4D268BB1}" sibTransId="{EA9D4502-8ECF-47B9-AD82-F6B41BDF7DA4}"/>
    <dgm:cxn modelId="{220CA88A-DE50-4F07-8EE2-87B49B8DCC15}" type="presOf" srcId="{CF020695-24F0-45EC-AAB7-EA7506FDBDE3}" destId="{9D632263-5C4D-46D2-AD55-CB70ED20E975}" srcOrd="0" destOrd="0" presId="urn:microsoft.com/office/officeart/2005/8/layout/lProcess2"/>
    <dgm:cxn modelId="{E4C38BAB-4C45-47EF-936C-196090185A2B}" type="presOf" srcId="{C4D5F1D7-F0A5-419F-938A-34174C341A87}" destId="{1D9B1234-9025-4D0A-B9CA-886DA9DF0709}" srcOrd="0" destOrd="0" presId="urn:microsoft.com/office/officeart/2005/8/layout/lProcess2"/>
    <dgm:cxn modelId="{809F2BB9-124F-461F-8A83-879BF251B804}" type="presOf" srcId="{4D64C921-5044-4D57-817E-25116B11ACAB}" destId="{8E7E3AB6-ED52-4DA9-AFBA-F0812BA5E7BA}" srcOrd="0" destOrd="0" presId="urn:microsoft.com/office/officeart/2005/8/layout/lProcess2"/>
    <dgm:cxn modelId="{6D9E239B-A5E5-4479-92E7-6D8E67951DAA}" type="presOf" srcId="{7830A374-5E1D-4E50-AEDD-07B9172B28EF}" destId="{B392475F-4D8F-4E32-9D40-0906A518121D}" srcOrd="0" destOrd="0" presId="urn:microsoft.com/office/officeart/2005/8/layout/lProcess2"/>
    <dgm:cxn modelId="{BB352ABF-8390-423C-89E5-A964DB08FE65}" srcId="{B225C6B6-65CD-40B9-856D-AE548ADAB34C}" destId="{CF020695-24F0-45EC-AAB7-EA7506FDBDE3}" srcOrd="0" destOrd="0" parTransId="{5E8B701E-BF41-4AED-9415-192A80190E9E}" sibTransId="{2DE7242C-423B-4237-B9C6-28E2FB9A4E30}"/>
    <dgm:cxn modelId="{01D21AC9-97FC-4CBB-8937-EFA73F561883}" type="presOf" srcId="{B225C6B6-65CD-40B9-856D-AE548ADAB34C}" destId="{AF3320D2-17C9-4AC2-99A4-478ACC20790C}" srcOrd="0" destOrd="0" presId="urn:microsoft.com/office/officeart/2005/8/layout/lProcess2"/>
    <dgm:cxn modelId="{7586F99F-EB06-4DA2-B060-C57EF42EBCA5}" type="presOf" srcId="{CF020695-24F0-45EC-AAB7-EA7506FDBDE3}" destId="{8539C9AC-0411-4D9A-91E2-63E8CE250D1D}" srcOrd="1" destOrd="0" presId="urn:microsoft.com/office/officeart/2005/8/layout/lProcess2"/>
    <dgm:cxn modelId="{AFECF77E-AB71-47F4-B554-8E13B5C48628}" type="presOf" srcId="{C4D5F1D7-F0A5-419F-938A-34174C341A87}" destId="{3400187C-C00E-4D53-A75F-40E9B730EE00}" srcOrd="1" destOrd="0" presId="urn:microsoft.com/office/officeart/2005/8/layout/lProcess2"/>
    <dgm:cxn modelId="{817F0639-17DE-48DF-BEEA-DE335E88CE4E}" srcId="{CF020695-24F0-45EC-AAB7-EA7506FDBDE3}" destId="{4D64C921-5044-4D57-817E-25116B11ACAB}" srcOrd="0" destOrd="0" parTransId="{FEA64C90-17D3-41EA-B00B-045E536BCDE9}" sibTransId="{FD5587F4-A179-4643-9ED7-59A91C3D8BB9}"/>
    <dgm:cxn modelId="{19EC86FD-C539-4385-AA33-1877F6636D65}" srcId="{C4D5F1D7-F0A5-419F-938A-34174C341A87}" destId="{7830A374-5E1D-4E50-AEDD-07B9172B28EF}" srcOrd="0" destOrd="0" parTransId="{69E9CDF5-B0E0-4500-858D-03E6E4ACFEDC}" sibTransId="{EACED4A9-209B-43E5-9D80-8868C42B91EB}"/>
    <dgm:cxn modelId="{9A7C2EC5-E485-4A0E-8E8C-5EEA2D26E255}" type="presParOf" srcId="{AF3320D2-17C9-4AC2-99A4-478ACC20790C}" destId="{8EFB5EC7-52B3-4691-908A-E1019A188D28}" srcOrd="0" destOrd="0" presId="urn:microsoft.com/office/officeart/2005/8/layout/lProcess2"/>
    <dgm:cxn modelId="{DAA0E64F-4886-4E4E-866E-2621AFCDE174}" type="presParOf" srcId="{8EFB5EC7-52B3-4691-908A-E1019A188D28}" destId="{9D632263-5C4D-46D2-AD55-CB70ED20E975}" srcOrd="0" destOrd="0" presId="urn:microsoft.com/office/officeart/2005/8/layout/lProcess2"/>
    <dgm:cxn modelId="{69EEE978-B306-4ACA-9FC5-4E96CC545206}" type="presParOf" srcId="{8EFB5EC7-52B3-4691-908A-E1019A188D28}" destId="{8539C9AC-0411-4D9A-91E2-63E8CE250D1D}" srcOrd="1" destOrd="0" presId="urn:microsoft.com/office/officeart/2005/8/layout/lProcess2"/>
    <dgm:cxn modelId="{0BF30E3E-4AB1-4FC4-9A27-6AA8DBF7BE69}" type="presParOf" srcId="{8EFB5EC7-52B3-4691-908A-E1019A188D28}" destId="{6066CFC0-9167-49A0-A6A6-2898586A74A4}" srcOrd="2" destOrd="0" presId="urn:microsoft.com/office/officeart/2005/8/layout/lProcess2"/>
    <dgm:cxn modelId="{9115BFE5-A974-4B62-B7EA-B53581A2D1C5}" type="presParOf" srcId="{6066CFC0-9167-49A0-A6A6-2898586A74A4}" destId="{803A6A3A-FF94-4AE9-A171-3ACD93B6D2E3}" srcOrd="0" destOrd="0" presId="urn:microsoft.com/office/officeart/2005/8/layout/lProcess2"/>
    <dgm:cxn modelId="{66C94942-AD7B-4303-9B9E-7EEBDFCAB45A}" type="presParOf" srcId="{803A6A3A-FF94-4AE9-A171-3ACD93B6D2E3}" destId="{8E7E3AB6-ED52-4DA9-AFBA-F0812BA5E7BA}" srcOrd="0" destOrd="0" presId="urn:microsoft.com/office/officeart/2005/8/layout/lProcess2"/>
    <dgm:cxn modelId="{27B4994B-552C-4182-82F7-AEBFEFE0F1A5}" type="presParOf" srcId="{AF3320D2-17C9-4AC2-99A4-478ACC20790C}" destId="{FE491E70-6227-42D4-93D8-8FB281481BF6}" srcOrd="1" destOrd="0" presId="urn:microsoft.com/office/officeart/2005/8/layout/lProcess2"/>
    <dgm:cxn modelId="{395F47FC-031D-4F09-A9A7-EFAE4A9965A6}" type="presParOf" srcId="{AF3320D2-17C9-4AC2-99A4-478ACC20790C}" destId="{C1543323-25A5-469F-B2B1-8AFC1C7EA9BA}" srcOrd="2" destOrd="0" presId="urn:microsoft.com/office/officeart/2005/8/layout/lProcess2"/>
    <dgm:cxn modelId="{C963E8EA-302A-4B28-A4E5-1DF07B8FA512}" type="presParOf" srcId="{C1543323-25A5-469F-B2B1-8AFC1C7EA9BA}" destId="{1D9B1234-9025-4D0A-B9CA-886DA9DF0709}" srcOrd="0" destOrd="0" presId="urn:microsoft.com/office/officeart/2005/8/layout/lProcess2"/>
    <dgm:cxn modelId="{843D989E-AE93-436E-B591-49D7AFB4A0D2}" type="presParOf" srcId="{C1543323-25A5-469F-B2B1-8AFC1C7EA9BA}" destId="{3400187C-C00E-4D53-A75F-40E9B730EE00}" srcOrd="1" destOrd="0" presId="urn:microsoft.com/office/officeart/2005/8/layout/lProcess2"/>
    <dgm:cxn modelId="{FF7B431B-4C2B-409A-A784-055F163DC82D}" type="presParOf" srcId="{C1543323-25A5-469F-B2B1-8AFC1C7EA9BA}" destId="{9D6BA974-921D-42C2-88AF-FAC73E3F893C}" srcOrd="2" destOrd="0" presId="urn:microsoft.com/office/officeart/2005/8/layout/lProcess2"/>
    <dgm:cxn modelId="{DA44CF58-E88F-417A-AA36-904AB6B1BB55}" type="presParOf" srcId="{9D6BA974-921D-42C2-88AF-FAC73E3F893C}" destId="{9C3E7C12-9C52-466C-98E0-29A4F384C70C}" srcOrd="0" destOrd="0" presId="urn:microsoft.com/office/officeart/2005/8/layout/lProcess2"/>
    <dgm:cxn modelId="{5707DBE0-9006-4B27-A706-D5AB8C4197CC}" type="presParOf" srcId="{9C3E7C12-9C52-466C-98E0-29A4F384C70C}" destId="{B392475F-4D8F-4E32-9D40-0906A518121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32263-5C4D-46D2-AD55-CB70ED20E975}">
      <dsp:nvSpPr>
        <dsp:cNvPr id="0" name=""/>
        <dsp:cNvSpPr/>
      </dsp:nvSpPr>
      <dsp:spPr>
        <a:xfrm>
          <a:off x="1635" y="0"/>
          <a:ext cx="2480340" cy="41390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Año análisis</a:t>
          </a:r>
        </a:p>
      </dsp:txBody>
      <dsp:txXfrm>
        <a:off x="1635" y="0"/>
        <a:ext cx="2480340" cy="1241703"/>
      </dsp:txXfrm>
    </dsp:sp>
    <dsp:sp modelId="{8E7E3AB6-ED52-4DA9-AFBA-F0812BA5E7BA}">
      <dsp:nvSpPr>
        <dsp:cNvPr id="0" name=""/>
        <dsp:cNvSpPr/>
      </dsp:nvSpPr>
      <dsp:spPr>
        <a:xfrm>
          <a:off x="250612" y="1241703"/>
          <a:ext cx="1984272" cy="2690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/>
            <a:t>Empresas creadas desde el noviembre 2007 hasta junio 2019.</a:t>
          </a:r>
        </a:p>
      </dsp:txBody>
      <dsp:txXfrm>
        <a:off x="308729" y="1299820"/>
        <a:ext cx="1868038" cy="2574122"/>
      </dsp:txXfrm>
    </dsp:sp>
    <dsp:sp modelId="{1D9B1234-9025-4D0A-B9CA-886DA9DF0709}">
      <dsp:nvSpPr>
        <dsp:cNvPr id="0" name=""/>
        <dsp:cNvSpPr/>
      </dsp:nvSpPr>
      <dsp:spPr>
        <a:xfrm>
          <a:off x="2668944" y="0"/>
          <a:ext cx="2480340" cy="41390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Nº</a:t>
          </a:r>
          <a:r>
            <a:rPr lang="es-ES" sz="1800" kern="1200" dirty="0"/>
            <a:t> de empresas encuestadas</a:t>
          </a:r>
        </a:p>
      </dsp:txBody>
      <dsp:txXfrm>
        <a:off x="2668944" y="0"/>
        <a:ext cx="2480340" cy="1241703"/>
      </dsp:txXfrm>
    </dsp:sp>
    <dsp:sp modelId="{B392475F-4D8F-4E32-9D40-0906A518121D}">
      <dsp:nvSpPr>
        <dsp:cNvPr id="0" name=""/>
        <dsp:cNvSpPr/>
      </dsp:nvSpPr>
      <dsp:spPr>
        <a:xfrm>
          <a:off x="2916978" y="1241703"/>
          <a:ext cx="1984272" cy="2690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/>
            <a:t>83  encuestas respondidas</a:t>
          </a:r>
        </a:p>
      </dsp:txBody>
      <dsp:txXfrm>
        <a:off x="2975095" y="1299820"/>
        <a:ext cx="1868038" cy="2574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E95ED-F10B-4ED0-87DD-254E3ECC0169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A439-B317-4B9B-91DB-3BFC0C184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41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5F038A48-7111-440D-A893-8F16760D464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95-2038-44DB-BBB0-DEE904A8B5C4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50C4-AC37-4F15-81D6-11CAB71B29CD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602868D3-1AFA-4CA7-B67B-00A86E542966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D504-CE4D-4B26-95A4-EE620A1592DC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36AAB8A1-B412-445A-B00F-AA3FBAB5F659}" type="datetime1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66B80BCF-C145-42EC-80A8-CDA118CD8D98}" type="datetime1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1CF6-74F1-45AE-B4E9-E25669F03CA9}" type="datetime1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FB96-5E2C-4423-9B0D-056D8042D7B3}" type="datetime1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45BB9CFE-E985-41B3-AD0E-171D6F697937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F8C13E99-2A62-4188-A9FF-A7EE51AB3747}" type="datetime1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A520-F3EE-490D-AED1-0637D8ACA588}" type="datetime1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7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8" r:id="rId5"/>
    <p:sldLayoutId id="2147483732" r:id="rId6"/>
    <p:sldLayoutId id="2147483733" r:id="rId7"/>
    <p:sldLayoutId id="2147483734" r:id="rId8"/>
    <p:sldLayoutId id="2147483737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37D4C9-DB2B-4D10-8F34-22495DD7C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633858-7C9F-4535-A33E-68A4FC48B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ES" sz="2800" b="1" dirty="0">
                <a:effectLst/>
                <a:latin typeface="Barlow"/>
                <a:ea typeface="Calibri" panose="020F0502020204030204" pitchFamily="34" charset="0"/>
                <a:cs typeface="Times New Roman" panose="02020603050405020304" pitchFamily="18" charset="0"/>
              </a:rPr>
              <a:t>CÁTEDRA DE EMPRENDEDORES DE LA UNIVERSIDAD DE CADIZ (2008-2019): el camino hacia la universidad emprendedora</a:t>
            </a:r>
            <a:endParaRPr lang="es-ES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1E653E-430D-4A5D-9AB9-B6CBDF11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85000" lnSpcReduction="10000"/>
          </a:bodyPr>
          <a:lstStyle/>
          <a:p>
            <a:r>
              <a:rPr lang="es-ES" sz="2000" dirty="0"/>
              <a:t>José Ruiz Navarro, Kerly López Garcés. Julio Segundo Gallardo, José Manuel Sánchez Vázquez, María José Pérez Narváez, Raúl Medina Tamayo</a:t>
            </a:r>
          </a:p>
          <a:p>
            <a:endParaRPr lang="es-E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F657B35-3936-435F-B4A4-57CFF372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618B88D7-67E5-4989-BFBE-5425F247A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1" y="6070916"/>
            <a:ext cx="3142072" cy="6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3B5122-5144-4D05-82A4-EE3C6551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Promotores/as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0624D529-8821-4DB0-9728-1A3345AE9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07656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CB5C1D7-581C-4ED5-AAE6-F502853D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AB4057-B844-4A5B-8B5D-36FBB846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Situación de las empresas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F3D359A0-63FE-4412-90DA-244EF2579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718259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5477B3-EFC4-4BEE-9227-39A00734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F1D80E-4BD4-43F1-96D3-20DD5A08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Empleo generado por las iniciativas (junio 2019)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708C37C-943F-4525-8E9C-F40E77C570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t="24342" r="21113" b="14731"/>
          <a:stretch>
            <a:fillRect/>
          </a:stretch>
        </p:blipFill>
        <p:spPr bwMode="auto">
          <a:xfrm>
            <a:off x="3879463" y="2478088"/>
            <a:ext cx="4641036" cy="3694112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61994CD-352B-4421-8242-5AA0704B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4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D12677-9A8C-4E0D-8C6B-5B9DD382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Procedencia de los empleados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13C7097-9B95-4AA5-BD3C-34F606A745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24243" r="10390" b="8531"/>
          <a:stretch>
            <a:fillRect/>
          </a:stretch>
        </p:blipFill>
        <p:spPr bwMode="auto">
          <a:xfrm>
            <a:off x="2418387" y="2087796"/>
            <a:ext cx="6602950" cy="4335306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50CAB71-FAF7-40C8-94B0-C38FDA01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C4D368-3874-4CB4-B7C1-FE37D4A5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Mercado al que se dirigen las iniciativas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3F9808B-8E15-4065-954C-CAB382BC76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27971" r="7585" b="11220"/>
          <a:stretch>
            <a:fillRect/>
          </a:stretch>
        </p:blipFill>
        <p:spPr bwMode="auto">
          <a:xfrm>
            <a:off x="2129883" y="2252545"/>
            <a:ext cx="7337502" cy="4248615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6042BD1-3E9D-40A8-81FC-84C8AE0E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10735F-DF23-422B-8618-216043C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Incorporación de nuevas líneas de negocio.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EC4E048A-6F37-40D2-B094-CFBE903C3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579559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2D66B6E-77E5-40D8-97F3-B4419C59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1FE698-C7F3-487A-A280-C5039862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Contribución de la empresa al cumplimiento de objetivos de Desarrollo Sostenibles (ODS)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FA80E1C-B86F-4E60-B140-3B0A747A4C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4117" r="7857" b="15698"/>
          <a:stretch>
            <a:fillRect/>
          </a:stretch>
        </p:blipFill>
        <p:spPr bwMode="auto">
          <a:xfrm>
            <a:off x="2350009" y="2103120"/>
            <a:ext cx="6694620" cy="420624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1B6CE91-69B8-4591-A71D-F32C093C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6C16C5-312E-49D8-B3E8-2CCFDB6C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Utilización de tecnologías de la información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47F3A61-CD07-417B-B299-F469BE6122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0295" r="966" b="4727"/>
          <a:stretch>
            <a:fillRect/>
          </a:stretch>
        </p:blipFill>
        <p:spPr bwMode="auto">
          <a:xfrm>
            <a:off x="3561519" y="2478088"/>
            <a:ext cx="5276924" cy="3694112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D5F51D8-46B3-4519-B08B-711F8EB3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2F3157-954C-42D5-BCB9-7F3EB35C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Orientación innovadora de los proyectos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E89C3048-F69C-4677-9051-9F01CD80BE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17637" r="653" b="882"/>
          <a:stretch>
            <a:fillRect/>
          </a:stretch>
        </p:blipFill>
        <p:spPr bwMode="auto">
          <a:xfrm>
            <a:off x="2620537" y="2074127"/>
            <a:ext cx="6269841" cy="4098073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4414D77-238D-49FC-850B-51AEDDB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E0B0AF-E5F8-4B19-9B54-F06D2A52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en funcionamiento</a:t>
            </a:r>
            <a:br>
              <a:rPr lang="es-ES" dirty="0"/>
            </a:br>
            <a:r>
              <a:rPr lang="es-ES" dirty="0"/>
              <a:t>Colaboración con la UCA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FB12646-42D3-4513-9115-8B2F10F9DB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737" y="2129884"/>
            <a:ext cx="5486400" cy="4449336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B616883-2A89-435F-B060-ECB0749D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0053F9-5E97-4987-A1C5-272287EF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0A5FC1-AA59-4231-8173-5CB2A5C1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Finales de los 90. UCA primera Universidad española en incorporar asignaturas obligatorias de creación de empresas.</a:t>
            </a:r>
          </a:p>
          <a:p>
            <a:r>
              <a:rPr lang="es-ES" dirty="0"/>
              <a:t>2003. Se crea el Observatorio de creación de empresas”.</a:t>
            </a:r>
          </a:p>
          <a:p>
            <a:r>
              <a:rPr lang="es-ES" dirty="0"/>
              <a:t>2004. Se crea el equipo GEM Andalucía.</a:t>
            </a:r>
          </a:p>
          <a:p>
            <a:r>
              <a:rPr lang="es-ES" dirty="0"/>
              <a:t>Noviembre de 2007. Se constituye formalmente la Cátedra de Emprendedores.</a:t>
            </a:r>
          </a:p>
          <a:p>
            <a:r>
              <a:rPr lang="es-ES" dirty="0"/>
              <a:t>Febrero de 2008. Se inician las actividades la Cátedra de Emprendedores.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596C01C-F56A-433E-9FF5-460881FB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56DE9F-808F-4176-838D-BD92B56F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Empresas que han cesado</a:t>
            </a:r>
            <a:br>
              <a:rPr lang="es-ES" dirty="0"/>
            </a:br>
            <a:r>
              <a:rPr lang="es-ES" dirty="0"/>
              <a:t>Factores que impidieron seguir con el proyecto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5C1FB12-4649-422D-9948-E94098483A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9019" r="2009" b="16710"/>
          <a:stretch>
            <a:fillRect/>
          </a:stretch>
        </p:blipFill>
        <p:spPr bwMode="auto">
          <a:xfrm>
            <a:off x="1761893" y="2129883"/>
            <a:ext cx="8486079" cy="4042317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DC7998-B44B-4FF1-B57B-2F2FB5FA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17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C30598-C844-48A0-B4DA-73453908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2C924D7-8E6D-4609-8E8B-2C0E33DB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2800" b="1" dirty="0">
                <a:effectLst/>
                <a:latin typeface="Neue Haas Grotesk Text Pro (Títulos)"/>
                <a:ea typeface="Calibri" panose="020F0502020204030204" pitchFamily="34" charset="0"/>
                <a:cs typeface="Times New Roman" panose="02020603050405020304" pitchFamily="18" charset="0"/>
              </a:rPr>
              <a:t>Factores de éxito </a:t>
            </a:r>
            <a:r>
              <a:rPr lang="es-ES" sz="2800" dirty="0">
                <a:effectLst/>
                <a:latin typeface="Neue Haas Grotesk Text Pro (Títulos)"/>
                <a:ea typeface="Calibri" panose="020F0502020204030204" pitchFamily="34" charset="0"/>
                <a:cs typeface="Times New Roman" panose="02020603050405020304" pitchFamily="18" charset="0"/>
              </a:rPr>
              <a:t>de las empresas activas durante más tiempo: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Neue Haas Grotesk Text Pro (Títulos)"/>
                <a:ea typeface="Calibri" panose="020F0502020204030204" pitchFamily="34" charset="0"/>
                <a:cs typeface="Symbol" panose="05050102010706020507" pitchFamily="18" charset="2"/>
              </a:rPr>
              <a:t>Dedican más atención a la formación,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Neue Haas Grotesk Text Pro (Títulos)"/>
                <a:ea typeface="Calibri" panose="020F0502020204030204" pitchFamily="34" charset="0"/>
                <a:cs typeface="Symbol" panose="05050102010706020507" pitchFamily="18" charset="2"/>
              </a:rPr>
              <a:t>Tienen mayor digitalización,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S" sz="2800" dirty="0">
                <a:effectLst/>
                <a:latin typeface="Neue Haas Grotesk Text Pro (Títulos)"/>
                <a:ea typeface="Calibri" panose="020F0502020204030204" pitchFamily="34" charset="0"/>
                <a:cs typeface="Symbol" panose="05050102010706020507" pitchFamily="18" charset="2"/>
              </a:rPr>
              <a:t>Mejor conexión con sus clientes mediante las aplicaciones móviles y usan nuevas tecnologías.</a:t>
            </a:r>
          </a:p>
          <a:p>
            <a:endParaRPr lang="es-ES" dirty="0">
              <a:latin typeface="Neue Haas Grotesk Text Pro (Títulos)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30DE9CF-30C6-4B61-B573-CABB7BB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4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C30598-C844-48A0-B4DA-73453908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2C924D7-8E6D-4609-8E8B-2C0E33DB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2800" b="1" dirty="0">
                <a:effectLst/>
                <a:latin typeface="Neue Haas Grotesk Text Pro (Títulos)"/>
                <a:ea typeface="Calibri" panose="020F0502020204030204" pitchFamily="34" charset="0"/>
                <a:cs typeface="Times New Roman" panose="02020603050405020304" pitchFamily="18" charset="0"/>
              </a:rPr>
              <a:t>Características </a:t>
            </a:r>
            <a:r>
              <a:rPr lang="es-ES" sz="2800" dirty="0">
                <a:effectLst/>
                <a:latin typeface="Neue Haas Grotesk Text Pro (Títulos)"/>
                <a:ea typeface="Calibri" panose="020F0502020204030204" pitchFamily="34" charset="0"/>
                <a:cs typeface="Times New Roman" panose="02020603050405020304" pitchFamily="18" charset="0"/>
              </a:rPr>
              <a:t>de las empresas surgidas desde la UCA: </a:t>
            </a:r>
          </a:p>
          <a:p>
            <a:r>
              <a:rPr lang="es-ES" dirty="0">
                <a:latin typeface="Neue Haas Grotesk Text Pro (Títulos)"/>
              </a:rPr>
              <a:t>El empleo generado es en su mayoría con estudios universitarios y con contrato indefinido.</a:t>
            </a:r>
          </a:p>
          <a:p>
            <a:r>
              <a:rPr lang="es-ES" dirty="0">
                <a:latin typeface="Neue Haas Grotesk Text Pro (Títulos)"/>
              </a:rPr>
              <a:t>Generan empleos indirectos debido a que estas empresas utilizan a proveedores locales en sus compras.</a:t>
            </a:r>
          </a:p>
          <a:p>
            <a:r>
              <a:rPr lang="es-ES" dirty="0">
                <a:latin typeface="Neue Haas Grotesk Text Pro (Títulos)"/>
              </a:rPr>
              <a:t>Perciben que contribuyen a la renovación del modelo productivo económico, social y ambiental de la provincia de Cádiz.</a:t>
            </a:r>
          </a:p>
          <a:p>
            <a:r>
              <a:rPr lang="es-ES" dirty="0">
                <a:latin typeface="Neue Haas Grotesk Text Pro (Títulos)"/>
              </a:rPr>
              <a:t>Suelen mantener lazos de colaboración con la Universidad de Cádiz.</a:t>
            </a:r>
          </a:p>
          <a:p>
            <a:endParaRPr lang="es-ES" dirty="0">
              <a:latin typeface="Neue Haas Grotesk Text Pro (Títulos)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1F2483E-EB1C-46BD-BAB1-9687F4F4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9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C30598-C844-48A0-B4DA-73453908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5. 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2C924D7-8E6D-4609-8E8B-2C0E33DB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2800" b="1" dirty="0">
                <a:effectLst/>
                <a:latin typeface="Neue Haas Grotesk Text Pro (Títulos)"/>
                <a:ea typeface="Calibri" panose="020F0502020204030204" pitchFamily="34" charset="0"/>
                <a:cs typeface="Times New Roman" panose="02020603050405020304" pitchFamily="18" charset="0"/>
              </a:rPr>
              <a:t>Debilidades</a:t>
            </a:r>
          </a:p>
          <a:p>
            <a:r>
              <a:rPr lang="es-ES" dirty="0">
                <a:latin typeface="Neue Haas Grotesk Text Pro (Títulos)"/>
              </a:rPr>
              <a:t>Crecimiento débil, no terminan de dar el salto.</a:t>
            </a:r>
          </a:p>
          <a:p>
            <a:r>
              <a:rPr lang="es-ES" dirty="0">
                <a:latin typeface="Neue Haas Grotesk Text Pro (Títulos)"/>
              </a:rPr>
              <a:t>Poco músculo financiero. Poca captación de inversión.</a:t>
            </a:r>
          </a:p>
          <a:p>
            <a:r>
              <a:rPr lang="es-ES" dirty="0">
                <a:latin typeface="Neue Haas Grotesk Text Pro (Títulos)"/>
              </a:rPr>
              <a:t>Hay escasa cultura de equipo (la mayoría de las empresas se forman por un empresario individual).</a:t>
            </a:r>
          </a:p>
          <a:p>
            <a:endParaRPr lang="es-ES" dirty="0">
              <a:latin typeface="Neue Haas Grotesk Text Pro (Títulos)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083C72E-86F9-493E-BB50-A2F82EE5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0053F9-5E97-4987-A1C5-272287EF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presente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0A5FC1-AA59-4231-8173-5CB2A5C1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Dirección General 3E</a:t>
            </a:r>
          </a:p>
          <a:p>
            <a:r>
              <a:rPr lang="es-ES" dirty="0"/>
              <a:t>Yunus Social Business Centre.</a:t>
            </a:r>
          </a:p>
          <a:p>
            <a:r>
              <a:rPr lang="es-ES" dirty="0"/>
              <a:t>Laboratorio emprendimiento social “El Aljibe”.</a:t>
            </a:r>
          </a:p>
          <a:p>
            <a:r>
              <a:rPr lang="es-ES" dirty="0"/>
              <a:t>Laboratorio emprendimiento azul “BIL”.</a:t>
            </a:r>
          </a:p>
          <a:p>
            <a:r>
              <a:rPr lang="es-ES" dirty="0"/>
              <a:t>Observatorio provincial del emprendimiento</a:t>
            </a:r>
          </a:p>
          <a:p>
            <a:r>
              <a:rPr lang="es-ES" dirty="0"/>
              <a:t>Centro de emprendimiento universitario “El Olivillo”.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596C01C-F56A-433E-9FF5-460881FB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0053F9-5E97-4987-A1C5-272287EF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futuro inmediato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0A5FC1-AA59-4231-8173-5CB2A5C1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Acreditación ACEEU</a:t>
            </a:r>
          </a:p>
          <a:p>
            <a:r>
              <a:rPr lang="es-ES" dirty="0"/>
              <a:t>Cátedra de Emprendedores y COVID19: nuevas redes</a:t>
            </a:r>
          </a:p>
          <a:p>
            <a:r>
              <a:rPr lang="es-ES" dirty="0"/>
              <a:t>Emprendimiento 4.0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596C01C-F56A-433E-9FF5-460881FB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37D4C9-DB2B-4D10-8F34-22495DD7C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1044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633858-7C9F-4535-A33E-68A4FC48B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ES" sz="2800" b="1" dirty="0">
                <a:effectLst/>
                <a:latin typeface="Barlow"/>
                <a:ea typeface="Calibri" panose="020F0502020204030204" pitchFamily="34" charset="0"/>
                <a:cs typeface="Times New Roman" panose="02020603050405020304" pitchFamily="18" charset="0"/>
              </a:rPr>
              <a:t>CÁTEDRA DE EMPRENDEDORES DE LA UNIVERSIDAD DE CADIZ (2008-2019): el camino hacia la universidad emprendedora</a:t>
            </a:r>
            <a:endParaRPr lang="es-ES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1E653E-430D-4A5D-9AB9-B6CBDF11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85000" lnSpcReduction="10000"/>
          </a:bodyPr>
          <a:lstStyle/>
          <a:p>
            <a:r>
              <a:rPr lang="es-ES" sz="2000" dirty="0"/>
              <a:t>José Ruiz Navarro, Kerly López Garcés. Julio Segundo Gallardo, José Manuel Sánchez Vázquez, María José Pérez Narváez, Raúl Medina Tamayo</a:t>
            </a:r>
          </a:p>
          <a:p>
            <a:endParaRPr lang="es-E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F657B35-3936-435F-B4A4-57CFF372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25EE-239B-4C5F-AAD1-255A7D5F1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F7D9422F-CFE9-4943-9FDB-ADDDB0642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1" y="6070916"/>
            <a:ext cx="3142072" cy="6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D72319-F8E5-49B1-91FE-396C6FEE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Provincia de Cádiz. Necesitamos más y mejores empresas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2478088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BC7559C-2E84-4A5D-B525-0329C1029FD2}"/>
              </a:ext>
            </a:extLst>
          </p:cNvPr>
          <p:cNvSpPr txBox="1"/>
          <p:nvPr/>
        </p:nvSpPr>
        <p:spPr>
          <a:xfrm>
            <a:off x="1581912" y="5816846"/>
            <a:ext cx="10540243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Densidad empresarial por número de habitantes. </a:t>
            </a:r>
          </a:p>
          <a:p>
            <a:pPr algn="r">
              <a:lnSpc>
                <a:spcPct val="115000"/>
              </a:lnSpc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Fuente: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Instituto Nacional de Estadística. Elaboración propia.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xmlns="" id="{2823FA83-C58D-4B4E-BA55-73F09931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3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3F622E-3448-462B-A19A-2093A43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Cátedra de Emprendedores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A8213F-75F6-4C38-B41B-9D76ECD41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misión de la Cátedra de Emprendedores es impulsar la cultura emprendedora y apoyar las iniciativas empresariales que surgen desde la universidad.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" name="Imagen 1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F3A0208A-CFD0-4CC3-A79D-47B2AEEA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778"/>
            <a:ext cx="12210057" cy="2956749"/>
          </a:xfrm>
          <a:prstGeom prst="rect">
            <a:avLst/>
          </a:prstGeom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xmlns="" id="{0F126C7F-B4BC-4C56-B753-11B62C5E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3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108D317-7CBD-4897-BD1F-959436D2A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BFA1D7-88C5-4048-92AB-D50B3135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s-ES" sz="3200"/>
              <a:t>Servicio de apoyo al emprendimiento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EE6AF6A0-5B08-4DED-AF83-E67822D67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r="13684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6297641-8B9F-4767-9606-8A1131322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8F3CA65-EA00-46B4-9616-39E6853F7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39176F-266F-4329-A75E-8DD082E45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es-ES" sz="1700"/>
              <a:t>La Cátedra de Emprendedores lo pone en marcha en febrero de 2009.</a:t>
            </a:r>
          </a:p>
          <a:p>
            <a:r>
              <a:rPr lang="es-ES" sz="1700"/>
              <a:t>Tiene implantado un sistema de gestión de la calidad que estuvo certificado entre 2011 y 2017.</a:t>
            </a:r>
          </a:p>
          <a:p>
            <a:r>
              <a:rPr lang="es-ES" sz="1700"/>
              <a:t>Conectado  con el ecosistema emprendedor de la provincia de Cádiz.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EE2D5D7-FEBD-4DD3-8332-3C934A0A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2543" y="6356350"/>
            <a:ext cx="10391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BFA1D7-88C5-4048-92AB-D50B3135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Actividades realizadas hasta diciembre de 2019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354A6E7-8F74-49A7-8EFE-4693BFFD79B6}"/>
              </a:ext>
            </a:extLst>
          </p:cNvPr>
          <p:cNvSpPr txBox="1"/>
          <p:nvPr/>
        </p:nvSpPr>
        <p:spPr>
          <a:xfrm>
            <a:off x="379476" y="2167128"/>
            <a:ext cx="147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855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45AAAD1-A9E2-494A-8FA8-432101BF2C13}"/>
              </a:ext>
            </a:extLst>
          </p:cNvPr>
          <p:cNvSpPr txBox="1"/>
          <p:nvPr/>
        </p:nvSpPr>
        <p:spPr>
          <a:xfrm>
            <a:off x="1675638" y="239796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para el fomento de la cultura emprendedora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522C17B-6442-4C39-9B72-7B96B8F20421}"/>
              </a:ext>
            </a:extLst>
          </p:cNvPr>
          <p:cNvSpPr txBox="1"/>
          <p:nvPr/>
        </p:nvSpPr>
        <p:spPr>
          <a:xfrm>
            <a:off x="1075944" y="3184451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+26.000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2078714-6BD6-4550-ADD6-B887DA3E25BC}"/>
              </a:ext>
            </a:extLst>
          </p:cNvPr>
          <p:cNvSpPr txBox="1"/>
          <p:nvPr/>
        </p:nvSpPr>
        <p:spPr>
          <a:xfrm>
            <a:off x="3767328" y="3393672"/>
            <a:ext cx="5365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han participado en sus actividades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E1D5F55-18D3-4EBC-B099-927B04B1A14C}"/>
              </a:ext>
            </a:extLst>
          </p:cNvPr>
          <p:cNvSpPr txBox="1"/>
          <p:nvPr/>
        </p:nvSpPr>
        <p:spPr>
          <a:xfrm>
            <a:off x="2023110" y="4226330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+1.200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7B8F28E-322F-48AB-A889-819DE685BEAF}"/>
              </a:ext>
            </a:extLst>
          </p:cNvPr>
          <p:cNvSpPr txBox="1"/>
          <p:nvPr/>
        </p:nvSpPr>
        <p:spPr>
          <a:xfrm>
            <a:off x="4413504" y="4432748"/>
            <a:ext cx="5365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emprendedores atendidos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AD0F0C7-3118-4361-BC68-B8D4F10DA10B}"/>
              </a:ext>
            </a:extLst>
          </p:cNvPr>
          <p:cNvSpPr txBox="1"/>
          <p:nvPr/>
        </p:nvSpPr>
        <p:spPr>
          <a:xfrm>
            <a:off x="4068318" y="5265406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152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22724E5-2E69-4021-84BB-59AE84CF22C2}"/>
              </a:ext>
            </a:extLst>
          </p:cNvPr>
          <p:cNvSpPr txBox="1"/>
          <p:nvPr/>
        </p:nvSpPr>
        <p:spPr>
          <a:xfrm>
            <a:off x="5352288" y="5308770"/>
            <a:ext cx="5365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constituidas apoyadas desde el servicio de emprendimiento</a:t>
            </a:r>
            <a:endParaRPr lang="es-ES" dirty="0"/>
          </a:p>
        </p:txBody>
      </p: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xmlns="" id="{27767CCB-8645-42D8-8582-90E0AC99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0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D7F307E1-26FA-4252-94D1-9711C4518C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GEW Spain on Twitter: &quot;#Savethedate and join #GEW2019 | @unleashingideas  @gewspain by @autoocupacio… &quot;">
            <a:extLst>
              <a:ext uri="{FF2B5EF4-FFF2-40B4-BE49-F238E27FC236}">
                <a16:creationId xmlns:a16="http://schemas.microsoft.com/office/drawing/2014/main" xmlns="" id="{9251057A-64D1-4949-B18B-1774D0DBD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15129" b="-2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7A099E7-4132-4A4E-9434-48C383837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2" r="17984" b="-1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4100" name="Picture 4" descr="El Centro Internacional Santander Emprendimiento reconoce la labor de la  UCA en el proyecto GUESSS España – Portal UCA">
            <a:extLst>
              <a:ext uri="{FF2B5EF4-FFF2-40B4-BE49-F238E27FC236}">
                <a16:creationId xmlns:a16="http://schemas.microsoft.com/office/drawing/2014/main" xmlns="" id="{331A4367-439D-4FA1-B6F9-505AC8B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24859" b="-2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xmlns="" id="{398DFB7A-5FB9-4FBB-8BD1-0DBC6A365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xmlns="" id="{357E4EC5-5150-4D8A-B97F-668E9075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BFA1D7-88C5-4048-92AB-D50B3135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Reconocimientos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B953ACA-03EF-4656-A320-2C4324FFBAFA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Premio Cádiz Joven 2013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Premio Nacional Universidad Empresa 2012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Universidad </a:t>
            </a:r>
            <a:r>
              <a:rPr lang="en-US" b="1" dirty="0" err="1"/>
              <a:t>líder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participación</a:t>
            </a:r>
            <a:r>
              <a:rPr lang="en-US" b="1" dirty="0"/>
              <a:t> Informe GUESSS 2018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b="1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 err="1"/>
              <a:t>Mejor</a:t>
            </a:r>
            <a:r>
              <a:rPr lang="en-US" b="1" dirty="0"/>
              <a:t> </a:t>
            </a:r>
            <a:r>
              <a:rPr lang="en-US" b="1" dirty="0" err="1"/>
              <a:t>entidad</a:t>
            </a:r>
            <a:r>
              <a:rPr lang="en-US" b="1" dirty="0"/>
              <a:t> de la </a:t>
            </a:r>
            <a:r>
              <a:rPr lang="en-US" b="1" dirty="0" err="1"/>
              <a:t>semana</a:t>
            </a:r>
            <a:r>
              <a:rPr lang="en-US" b="1" dirty="0"/>
              <a:t> del Emprendimiento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España</a:t>
            </a:r>
            <a:r>
              <a:rPr lang="en-US" b="1" dirty="0"/>
              <a:t> 2019</a:t>
            </a:r>
          </a:p>
        </p:txBody>
      </p:sp>
      <p:pic>
        <p:nvPicPr>
          <p:cNvPr id="4098" name="Picture 2" descr="La Cátedra de Emprendedores de la UCA, primera en recibir el premio  nacional Universidad Empresa de RedFUE">
            <a:extLst>
              <a:ext uri="{FF2B5EF4-FFF2-40B4-BE49-F238E27FC236}">
                <a16:creationId xmlns:a16="http://schemas.microsoft.com/office/drawing/2014/main" xmlns="" id="{274D4B78-A691-4169-9740-F7274F35F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7062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xmlns="" id="{27767CCB-8645-42D8-8582-90E0AC99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22" y="6356350"/>
            <a:ext cx="15473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0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6BF2F8-E26E-4B6F-9689-A5CD9F5D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El estudio de impacto</a:t>
            </a:r>
            <a:br>
              <a:rPr lang="es-ES" dirty="0"/>
            </a:br>
            <a:r>
              <a:rPr lang="es-ES" dirty="0"/>
              <a:t>TFM Kerly López. Máster Economía y desarrollo territorial </a:t>
            </a:r>
          </a:p>
        </p:txBody>
      </p:sp>
      <p:graphicFrame>
        <p:nvGraphicFramePr>
          <p:cNvPr id="7" name="Diagram24">
            <a:extLst>
              <a:ext uri="{FF2B5EF4-FFF2-40B4-BE49-F238E27FC236}">
                <a16:creationId xmlns:a16="http://schemas.microsoft.com/office/drawing/2014/main" xmlns="" id="{0ECBFF50-AF8A-4213-B057-1F9288407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322621"/>
              </p:ext>
            </p:extLst>
          </p:nvPr>
        </p:nvGraphicFramePr>
        <p:xfrm>
          <a:off x="356839" y="2339850"/>
          <a:ext cx="5151863" cy="413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34BC0317-20E5-41E0-85AB-F51AB6AA8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37710"/>
              </p:ext>
            </p:extLst>
          </p:nvPr>
        </p:nvGraphicFramePr>
        <p:xfrm>
          <a:off x="5903976" y="2339848"/>
          <a:ext cx="5838258" cy="41390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32829">
                  <a:extLst>
                    <a:ext uri="{9D8B030D-6E8A-4147-A177-3AD203B41FA5}">
                      <a16:colId xmlns:a16="http://schemas.microsoft.com/office/drawing/2014/main" xmlns="" val="2875809907"/>
                    </a:ext>
                  </a:extLst>
                </a:gridCol>
                <a:gridCol w="3305429">
                  <a:extLst>
                    <a:ext uri="{9D8B030D-6E8A-4147-A177-3AD203B41FA5}">
                      <a16:colId xmlns:a16="http://schemas.microsoft.com/office/drawing/2014/main" xmlns="" val="3944995452"/>
                    </a:ext>
                  </a:extLst>
                </a:gridCol>
              </a:tblGrid>
              <a:tr h="46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Tamaño de la población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140 empresas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8676392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Muestra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83 empresas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5739435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Margen de confianza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95%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4711807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Error muestral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5%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0710038"/>
                  </a:ext>
                </a:extLst>
              </a:tr>
              <a:tr h="1345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Metodología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Entrevista telefónica y por correo electrónico con cuestionario estructurado.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2131573"/>
                  </a:ext>
                </a:extLst>
              </a:tr>
              <a:tr h="951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Fecha de realización de las encuestas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mayo-junio 2019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7332973"/>
                  </a:ext>
                </a:extLst>
              </a:tr>
            </a:tbl>
          </a:graphicData>
        </a:graphic>
      </p:graphicFrame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84438CD-ECFF-44A6-A371-4A0A206B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2C2E40-3893-4E72-8A6E-7BF271EC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Empresas creadas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310EC6B-6610-4EF1-AA13-732734EE53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2478088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8566479-99A8-403C-82F2-7E2F80B7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0460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43C41"/>
      </a:dk2>
      <a:lt2>
        <a:srgbClr val="E9E4E7"/>
      </a:lt2>
      <a:accent1>
        <a:srgbClr val="47B56A"/>
      </a:accent1>
      <a:accent2>
        <a:srgbClr val="3BB192"/>
      </a:accent2>
      <a:accent3>
        <a:srgbClr val="4BAFC0"/>
      </a:accent3>
      <a:accent4>
        <a:srgbClr val="3B6EB1"/>
      </a:accent4>
      <a:accent5>
        <a:srgbClr val="5759C7"/>
      </a:accent5>
      <a:accent6>
        <a:srgbClr val="7A50BA"/>
      </a:accent6>
      <a:hlink>
        <a:srgbClr val="C85BA5"/>
      </a:hlink>
      <a:folHlink>
        <a:srgbClr val="828282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759FFBCD5F8146B1C492D3C6153353" ma:contentTypeVersion="2" ma:contentTypeDescription="Crear nuevo documento." ma:contentTypeScope="" ma:versionID="9b8937f7c5ae8fd10dbcf14868db8be3">
  <xsd:schema xmlns:xsd="http://www.w3.org/2001/XMLSchema" xmlns:xs="http://www.w3.org/2001/XMLSchema" xmlns:p="http://schemas.microsoft.com/office/2006/metadata/properties" xmlns:ns3="a313d3fe-feed-4901-8e7c-a58f3c257fc0" targetNamespace="http://schemas.microsoft.com/office/2006/metadata/properties" ma:root="true" ma:fieldsID="be757cefd66f97e5c7aeca5f813b57f9" ns3:_="">
    <xsd:import namespace="a313d3fe-feed-4901-8e7c-a58f3c257f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3d3fe-feed-4901-8e7c-a58f3c257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4189C-1208-4CBF-A58E-AD324C410AE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a313d3fe-feed-4901-8e7c-a58f3c257fc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F58EAE-F2DE-44FC-8362-6E060A806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13d3fe-feed-4901-8e7c-a58f3c257f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ABF333-BAE1-46E5-9BF8-A9A492D49B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660</Words>
  <Application>Microsoft Office PowerPoint</Application>
  <PresentationFormat>Personalizado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AccentBoxVTI</vt:lpstr>
      <vt:lpstr>CÁTEDRA DE EMPRENDEDORES DE LA UNIVERSIDAD DE CADIZ (2008-2019): el camino hacia la universidad emprendedora</vt:lpstr>
      <vt:lpstr>Antecedentes</vt:lpstr>
      <vt:lpstr>Provincia de Cádiz. Necesitamos más y mejores empresas</vt:lpstr>
      <vt:lpstr>La Cátedra de Emprendedores</vt:lpstr>
      <vt:lpstr>Servicio de apoyo al emprendimiento</vt:lpstr>
      <vt:lpstr>Actividades realizadas hasta diciembre de 2019</vt:lpstr>
      <vt:lpstr>Reconocimientos</vt:lpstr>
      <vt:lpstr>El estudio de impacto TFM Kerly López. Máster Economía y desarrollo territorial </vt:lpstr>
      <vt:lpstr>1. Empresas creadas</vt:lpstr>
      <vt:lpstr>2. Promotores/as</vt:lpstr>
      <vt:lpstr>3. Situación de las empresas</vt:lpstr>
      <vt:lpstr>4. Empresas en funcionamiento Empleo generado por las iniciativas (junio 2019)</vt:lpstr>
      <vt:lpstr>4. Empresas en funcionamiento Procedencia de los empleados</vt:lpstr>
      <vt:lpstr>4. Empresas en funcionamiento Mercado al que se dirigen las iniciativas</vt:lpstr>
      <vt:lpstr>4. Empresas en funcionamiento Incorporación de nuevas líneas de negocio.</vt:lpstr>
      <vt:lpstr>4. Empresas en funcionamiento Contribución de la empresa al cumplimiento de objetivos de Desarrollo Sostenibles (ODS)</vt:lpstr>
      <vt:lpstr>4. Empresas en funcionamiento Utilización de tecnologías de la información</vt:lpstr>
      <vt:lpstr>4. Empresas en funcionamiento Orientación innovadora de los proyectos</vt:lpstr>
      <vt:lpstr>4. Empresas en funcionamiento Colaboración con la UCA</vt:lpstr>
      <vt:lpstr>4. Empresas que han cesado Factores que impidieron seguir con el proyecto</vt:lpstr>
      <vt:lpstr>5. Conclusiones</vt:lpstr>
      <vt:lpstr>5. Conclusiones</vt:lpstr>
      <vt:lpstr>5. Conclusiones</vt:lpstr>
      <vt:lpstr>El presente</vt:lpstr>
      <vt:lpstr>El futuro inmediato</vt:lpstr>
      <vt:lpstr>CÁTEDRA DE EMPRENDEDORES DE LA UNIVERSIDAD DE CADIZ (2008-2019): el camino hacia la universidad emprendedora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CÁTEDRA DE EMPRENDEDORES DE LA UNIVERSIDAD DE CADIZ (2008-2019): el camino hacia la universidad emprendedora</dc:title>
  <dc:creator>Julio Segundo Gallardo</dc:creator>
  <cp:lastModifiedBy>gcom11</cp:lastModifiedBy>
  <cp:revision>3</cp:revision>
  <dcterms:created xsi:type="dcterms:W3CDTF">2020-09-29T10:37:46Z</dcterms:created>
  <dcterms:modified xsi:type="dcterms:W3CDTF">2020-09-29T11:37:39Z</dcterms:modified>
</cp:coreProperties>
</file>